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306" r:id="rId5"/>
    <p:sldId id="307" r:id="rId6"/>
    <p:sldId id="317" r:id="rId7"/>
    <p:sldId id="322" r:id="rId8"/>
    <p:sldId id="315" r:id="rId9"/>
    <p:sldId id="308" r:id="rId10"/>
    <p:sldId id="314" r:id="rId11"/>
    <p:sldId id="309" r:id="rId12"/>
    <p:sldId id="321" r:id="rId13"/>
    <p:sldId id="320" r:id="rId14"/>
    <p:sldId id="316" r:id="rId15"/>
    <p:sldId id="319" r:id="rId16"/>
    <p:sldId id="323" r:id="rId17"/>
    <p:sldId id="318" r:id="rId18"/>
    <p:sldId id="310" r:id="rId19"/>
    <p:sldId id="312" r:id="rId20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424"/>
    <a:srgbClr val="1E1E1E"/>
    <a:srgbClr val="3B3B3B"/>
    <a:srgbClr val="DAB6BA"/>
    <a:srgbClr val="54799C"/>
    <a:srgbClr val="FFFFFF"/>
    <a:srgbClr val="33332E"/>
    <a:srgbClr val="1D8C58"/>
    <a:srgbClr val="601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4972" autoAdjust="0"/>
  </p:normalViewPr>
  <p:slideViewPr>
    <p:cSldViewPr snapToGrid="0">
      <p:cViewPr varScale="1">
        <p:scale>
          <a:sx n="69" d="100"/>
          <a:sy n="69" d="100"/>
        </p:scale>
        <p:origin x="72" y="64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de-DE" noProof="0" dirty="0"/>
            <a:t>Vorbereitung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de-DE" noProof="0" dirty="0"/>
            <a:t>Setup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de-DE" b="0" i="0" u="none" noProof="0" dirty="0">
              <a:solidFill>
                <a:schemeClr val="bg1">
                  <a:lumMod val="65000"/>
                </a:schemeClr>
              </a:solidFill>
            </a:rPr>
            <a:t>Definition einer Aktivierungsfunktion, die beim Öffnen einer Datei mit der festgelegten Endung ausgeführt wird und so die Extension initialisiert und seine Komponenten registriert.</a:t>
          </a:r>
          <a:endParaRPr lang="de-DE" noProof="0" dirty="0">
            <a:solidFill>
              <a:schemeClr val="bg1">
                <a:lumMod val="65000"/>
              </a:schemeClr>
            </a:solidFill>
          </a:endParaRPr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de-DE" noProof="0" dirty="0"/>
            <a:t>Handler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de-DE" b="0" i="0" u="none" noProof="0" dirty="0">
              <a:solidFill>
                <a:schemeClr val="bg1">
                  <a:lumMod val="65000"/>
                </a:schemeClr>
              </a:solidFill>
            </a:rPr>
            <a:t>Es können bereitgestellte Trigger genutzt werden, um Befehle oder andere Events, wie z.B. Tastatureingaben mithilfe einer Callback-Funktion zu behandeln.</a:t>
          </a:r>
          <a:endParaRPr lang="de-DE" noProof="0" dirty="0">
            <a:solidFill>
              <a:schemeClr val="bg1">
                <a:lumMod val="65000"/>
              </a:schemeClr>
            </a:solidFill>
          </a:endParaRPr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de-DE" noProof="0" dirty="0"/>
            <a:t>Testen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de-DE" b="0" i="0" u="none" noProof="0" dirty="0">
              <a:solidFill>
                <a:schemeClr val="bg1">
                  <a:lumMod val="65000"/>
                </a:schemeClr>
              </a:solidFill>
            </a:rPr>
            <a:t>Mit dem Debugging-Tool lässt sich die Extension an Beispielcode testen (Inspect Editor Tokens and Scopes) und z.B. unterschiedliche Themes ausprobieren.</a:t>
          </a:r>
          <a:endParaRPr lang="de-DE" noProof="0" dirty="0">
            <a:solidFill>
              <a:schemeClr val="bg1">
                <a:lumMod val="65000"/>
              </a:schemeClr>
            </a:solidFill>
          </a:endParaRPr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de-DE" noProof="0" dirty="0"/>
            <a:t>Verwenden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de-DE" b="0" i="0" u="none" noProof="0" dirty="0">
              <a:solidFill>
                <a:schemeClr val="bg1">
                  <a:lumMod val="65000"/>
                </a:schemeClr>
              </a:solidFill>
            </a:rPr>
            <a:t>Die Extension kann produktiv genutzt werden, indem sie in den .vscode/extensions Ordner verschoben oder eine VSIX-Datei erstellt und in den Marketplace hochgeladen wird.</a:t>
          </a:r>
          <a:endParaRPr lang="de-DE" noProof="0" dirty="0">
            <a:solidFill>
              <a:schemeClr val="bg1">
                <a:lumMod val="65000"/>
              </a:schemeClr>
            </a:solidFill>
          </a:endParaRPr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de-DE" noProof="0" dirty="0">
              <a:solidFill>
                <a:schemeClr val="bg1">
                  <a:lumMod val="65000"/>
                </a:schemeClr>
              </a:solidFill>
            </a:rPr>
            <a:t>Die Extension wird durch ein Manifest in package.json konfiguriert. Hier werden Metadaten wie Name, Version, Abhängigkeiten und unterstützte Dateiendung angegeben.</a:t>
          </a:r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109250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3463488"/>
          <a:ext cx="2189894" cy="799266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Vorbereitung</a:t>
          </a:r>
        </a:p>
      </dsp:txBody>
      <dsp:txXfrm>
        <a:off x="2053" y="3463488"/>
        <a:ext cx="2089986" cy="799266"/>
      </dsp:txXfrm>
    </dsp:sp>
    <dsp:sp modelId="{810D7AA7-A541-4507-BE7F-36CCF210089F}">
      <dsp:nvSpPr>
        <dsp:cNvPr id="0" name=""/>
        <dsp:cNvSpPr/>
      </dsp:nvSpPr>
      <dsp:spPr>
        <a:xfrm>
          <a:off x="177245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noProof="0" dirty="0">
              <a:solidFill>
                <a:schemeClr val="bg1">
                  <a:lumMod val="65000"/>
                </a:schemeClr>
              </a:solidFill>
            </a:rPr>
            <a:t>Die Extension wird durch ein Manifest in package.json konfiguriert. Hier werden Metadaten wie Name, Version, Abhängigkeiten und unterstützte Dateiendung angegeben.</a:t>
          </a:r>
        </a:p>
      </dsp:txBody>
      <dsp:txXfrm>
        <a:off x="177245" y="1170803"/>
        <a:ext cx="1778194" cy="1787936"/>
      </dsp:txXfrm>
    </dsp:sp>
    <dsp:sp modelId="{E41E7729-FD3F-426D-804C-45BD60BD762D}">
      <dsp:nvSpPr>
        <dsp:cNvPr id="0" name=""/>
        <dsp:cNvSpPr/>
      </dsp:nvSpPr>
      <dsp:spPr>
        <a:xfrm rot="5400000">
          <a:off x="971149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Setup</a:t>
          </a:r>
        </a:p>
      </dsp:txBody>
      <dsp:txXfrm>
        <a:off x="2282270" y="3463488"/>
        <a:ext cx="1790261" cy="799266"/>
      </dsp:txXfrm>
    </dsp:sp>
    <dsp:sp modelId="{5E07F9E4-149C-4A89-848F-4ABDD305F0C5}">
      <dsp:nvSpPr>
        <dsp:cNvPr id="0" name=""/>
        <dsp:cNvSpPr/>
      </dsp:nvSpPr>
      <dsp:spPr>
        <a:xfrm>
          <a:off x="2257644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>
              <a:solidFill>
                <a:schemeClr val="bg1">
                  <a:lumMod val="65000"/>
                </a:schemeClr>
              </a:solidFill>
            </a:rPr>
            <a:t>Definition einer Aktivierungsfunktion, die beim Öffnen einer Datei mit der festgelegten Endung ausgeführt wird und so die Extension initialisiert und seine Komponenten registriert.</a:t>
          </a:r>
          <a:endParaRPr lang="de-DE" sz="12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2257644" y="1170803"/>
        <a:ext cx="1778194" cy="1787936"/>
      </dsp:txXfrm>
    </dsp:sp>
    <dsp:sp modelId="{473F2067-7126-4D56-A328-5A8CFD3D8D52}">
      <dsp:nvSpPr>
        <dsp:cNvPr id="0" name=""/>
        <dsp:cNvSpPr/>
      </dsp:nvSpPr>
      <dsp:spPr>
        <a:xfrm rot="5400000">
          <a:off x="3051548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Handler</a:t>
          </a:r>
        </a:p>
      </dsp:txBody>
      <dsp:txXfrm>
        <a:off x="4362669" y="3463488"/>
        <a:ext cx="1790261" cy="799266"/>
      </dsp:txXfrm>
    </dsp:sp>
    <dsp:sp modelId="{FD7B29F2-0D66-4B4B-BC8A-82DA23575305}">
      <dsp:nvSpPr>
        <dsp:cNvPr id="0" name=""/>
        <dsp:cNvSpPr/>
      </dsp:nvSpPr>
      <dsp:spPr>
        <a:xfrm>
          <a:off x="4338044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>
              <a:solidFill>
                <a:schemeClr val="bg1">
                  <a:lumMod val="65000"/>
                </a:schemeClr>
              </a:solidFill>
            </a:rPr>
            <a:t>Es können bereitgestellte Trigger genutzt werden, um Befehle oder andere Events, wie z.B. Tastatureingaben mithilfe einer Callback-Funktion zu behandeln.</a:t>
          </a:r>
          <a:endParaRPr lang="de-DE" sz="12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4338044" y="1170803"/>
        <a:ext cx="1778194" cy="1787936"/>
      </dsp:txXfrm>
    </dsp:sp>
    <dsp:sp modelId="{2377F551-4CF6-4656-B644-60A7FC1B0F64}">
      <dsp:nvSpPr>
        <dsp:cNvPr id="0" name=""/>
        <dsp:cNvSpPr/>
      </dsp:nvSpPr>
      <dsp:spPr>
        <a:xfrm rot="5400000">
          <a:off x="5131948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6243252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Testen</a:t>
          </a:r>
        </a:p>
      </dsp:txBody>
      <dsp:txXfrm>
        <a:off x="6443069" y="3463488"/>
        <a:ext cx="1790261" cy="799266"/>
      </dsp:txXfrm>
    </dsp:sp>
    <dsp:sp modelId="{1F1B09A6-DA7E-41D1-B8A6-E3B6E775E5C1}">
      <dsp:nvSpPr>
        <dsp:cNvPr id="0" name=""/>
        <dsp:cNvSpPr/>
      </dsp:nvSpPr>
      <dsp:spPr>
        <a:xfrm>
          <a:off x="6418443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>
              <a:solidFill>
                <a:schemeClr val="bg1">
                  <a:lumMod val="65000"/>
                </a:schemeClr>
              </a:solidFill>
            </a:rPr>
            <a:t>Mit dem Debugging-Tool lässt sich die Extension an Beispielcode testen (Inspect Editor Tokens and Scopes) und z.B. unterschiedliche Themes ausprobieren.</a:t>
          </a:r>
          <a:endParaRPr lang="de-DE" sz="12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6418443" y="1170803"/>
        <a:ext cx="1778194" cy="1787936"/>
      </dsp:txXfrm>
    </dsp:sp>
    <dsp:sp modelId="{E2C584B7-5B6E-4F6E-A7B8-E679FEF7BC4D}">
      <dsp:nvSpPr>
        <dsp:cNvPr id="0" name=""/>
        <dsp:cNvSpPr/>
      </dsp:nvSpPr>
      <dsp:spPr>
        <a:xfrm rot="5400000">
          <a:off x="7212347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8323651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Verwenden</a:t>
          </a:r>
        </a:p>
      </dsp:txBody>
      <dsp:txXfrm>
        <a:off x="8523468" y="3463488"/>
        <a:ext cx="1790261" cy="799266"/>
      </dsp:txXfrm>
    </dsp:sp>
    <dsp:sp modelId="{B73D2BBA-574C-491E-A31C-8B6EA5CC871A}">
      <dsp:nvSpPr>
        <dsp:cNvPr id="0" name=""/>
        <dsp:cNvSpPr/>
      </dsp:nvSpPr>
      <dsp:spPr>
        <a:xfrm>
          <a:off x="8498843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>
              <a:solidFill>
                <a:schemeClr val="bg1">
                  <a:lumMod val="65000"/>
                </a:schemeClr>
              </a:solidFill>
            </a:rPr>
            <a:t>Die Extension kann produktiv genutzt werden, indem sie in den .vscode/extensions Ordner verschoben oder eine VSIX-Datei erstellt und in den Marketplace hochgeladen wird.</a:t>
          </a:r>
          <a:endParaRPr lang="de-DE" sz="12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8498843" y="1170803"/>
        <a:ext cx="1778194" cy="1787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kzentuierte Startseite – Winkelprozess"/>
  <dgm:desc val="Hiermit können Sie einen Verlauf, eine Zeitachse, aufeinanderfolgende Schritte – etwa in einer Aufgabe, einem Prozess oder einem Workflow – darstellen oder eine Bewegung bzw. Richtung hervorheben. Text der Ebene 1 wird in Winkelform angezeigt (ausgenommen die erste Form, bei der es sich um eine Startseitenform handelt), während Text der Ebene 2 unter den unsichtbaren Rechteckformen aufscheint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19.07.2023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19.07.2023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8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42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72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6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93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rtlCol="0">
            <a:normAutofit fontScale="90000"/>
          </a:bodyPr>
          <a:lstStyle/>
          <a:p>
            <a:pPr rtl="0"/>
            <a:r>
              <a:rPr lang="de-DE" sz="5400" spc="400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</a:rPr>
              <a:t>PuC Highlighting (vs-code extension)</a:t>
            </a:r>
            <a:endParaRPr lang="de-DE" dirty="0">
              <a:gradFill>
                <a:gsLst>
                  <a:gs pos="100000">
                    <a:schemeClr val="accent4"/>
                  </a:gs>
                  <a:gs pos="0">
                    <a:schemeClr val="accent2"/>
                  </a:gs>
                </a:gsLst>
                <a:lin ang="8100000" scaled="1"/>
              </a:gra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Fabian Jülich</a:t>
            </a:r>
          </a:p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Tim Köhne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rtl="0"/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5776D-D860-AF7F-7C20-1BE1337C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>
                <a:solidFill>
                  <a:schemeClr val="bg1">
                    <a:lumMod val="65000"/>
                  </a:schemeClr>
                </a:solidFill>
              </a:rPr>
              <a:t>Extensions</a:t>
            </a:r>
            <a:r>
              <a:rPr lang="de-DE" sz="4800" dirty="0">
                <a:solidFill>
                  <a:schemeClr val="bg1">
                    <a:lumMod val="65000"/>
                  </a:schemeClr>
                </a:solidFill>
              </a:rPr>
              <a:t> entwickeln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9838C8-A50F-2397-0583-056B58A9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B5A144-16D2-8782-F4AC-20F6B945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1F170-81CA-0DE9-4F28-60C078BE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de-DE">
                <a:solidFill>
                  <a:schemeClr val="bg1">
                    <a:lumMod val="65000"/>
                  </a:schemeClr>
                </a:solidFill>
              </a:rPr>
              <a:pPr/>
              <a:t>10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Inhaltsplatzhalter 6" descr="SmartArt-Zeitachse">
            <a:extLst>
              <a:ext uri="{FF2B5EF4-FFF2-40B4-BE49-F238E27FC236}">
                <a16:creationId xmlns:a16="http://schemas.microsoft.com/office/drawing/2014/main" id="{C882B8F6-6967-8902-DB34-F5FB0A118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3270395"/>
              </p:ext>
            </p:extLst>
          </p:nvPr>
        </p:nvGraphicFramePr>
        <p:xfrm>
          <a:off x="1066800" y="1027906"/>
          <a:ext cx="10515600" cy="5328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88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9C0E2-126E-98BE-69AE-42F90B4F0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</a:rPr>
              <a:t>Umsetzung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8F0949-1676-0890-E4C0-E08CB74B1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Spezifische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37661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5776D-D860-AF7F-7C20-1BE1337C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Architektur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9838C8-A50F-2397-0583-056B58A9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B5A144-16D2-8782-F4AC-20F6B945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1F170-81CA-0DE9-4F28-60C078BE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de-DE">
                <a:solidFill>
                  <a:schemeClr val="bg1">
                    <a:lumMod val="65000"/>
                  </a:schemeClr>
                </a:solidFill>
              </a:rPr>
              <a:pPr/>
              <a:t>12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4405EAC-972D-C467-DCC0-677F0A39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5963" y="1698242"/>
            <a:ext cx="9700074" cy="42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 hidden="1">
            <a:extLst>
              <a:ext uri="{FF2B5EF4-FFF2-40B4-BE49-F238E27FC236}">
                <a16:creationId xmlns:a16="http://schemas.microsoft.com/office/drawing/2014/main" id="{8A8CE502-2C9B-CF11-41C6-BDB950C6169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FF97B3-F15E-4639-996C-4FE8170535B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Präsentationstitel</a:t>
            </a:r>
          </a:p>
        </p:txBody>
      </p:sp>
      <p:sp>
        <p:nvSpPr>
          <p:cNvPr id="4" name="Foliennummernplatzhalter 3" hidden="1">
            <a:extLst>
              <a:ext uri="{FF2B5EF4-FFF2-40B4-BE49-F238E27FC236}">
                <a16:creationId xmlns:a16="http://schemas.microsoft.com/office/drawing/2014/main" id="{6FF038EA-A66A-30C7-009C-7A0BF5E5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B77966-5F33-0B92-5C59-6F6CA5FD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27" y="0"/>
            <a:ext cx="11016574" cy="6858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31DFF2B-1BAE-C254-C72D-2C8F0B2ED451}"/>
              </a:ext>
            </a:extLst>
          </p:cNvPr>
          <p:cNvSpPr txBox="1"/>
          <p:nvPr/>
        </p:nvSpPr>
        <p:spPr>
          <a:xfrm>
            <a:off x="4849091" y="1209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254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B3D99-16C6-9AB4-E0C2-F12C6234D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</a:rPr>
              <a:t>Ausblick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AF970-3D11-C683-DE8A-8B5E0FFE42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Erweiterbarkeit</a:t>
            </a:r>
          </a:p>
        </p:txBody>
      </p:sp>
    </p:spTree>
    <p:extLst>
      <p:ext uri="{BB962C8B-B14F-4D97-AF65-F5344CB8AC3E}">
        <p14:creationId xmlns:p14="http://schemas.microsoft.com/office/powerpoint/2010/main" val="3751417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Wie könnte es weitergehen?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6C21A6D-D913-6FB6-0B1A-A7B76F698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5245608" cy="334670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Die Extension ist beliebig erweiterbar und lässt somit zu, auch das Kompilieren und Ausführen von PuC Quellcode oder Features wie Autovervollständigung zu implementieren, um so eine vollwertige Sprachunterstützung zu schaffen.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E180CDB5-EEFB-ADBD-045F-775AF9E5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smtClean="0">
                <a:solidFill>
                  <a:schemeClr val="bg1">
                    <a:lumMod val="65000"/>
                  </a:schemeClr>
                </a:solidFill>
              </a:rPr>
              <a:pPr rtl="0">
                <a:spcAft>
                  <a:spcPts val="600"/>
                </a:spcAft>
              </a:pPr>
              <a:t>15</a:t>
            </a:fld>
            <a:endParaRPr lang="de-DE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Bildplatzhalter 10" descr="Berge im Sonnenuntergang">
            <a:extLst>
              <a:ext uri="{FF2B5EF4-FFF2-40B4-BE49-F238E27FC236}">
                <a16:creationId xmlns:a16="http://schemas.microsoft.com/office/drawing/2014/main" id="{52CC2D5F-D7FA-B0F8-F610-DF48B2B9E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" b="347"/>
          <a:stretch/>
        </p:blipFill>
        <p:spPr>
          <a:xfrm>
            <a:off x="7452000" y="1666800"/>
            <a:ext cx="4114800" cy="4085040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>
                <a:solidFill>
                  <a:schemeClr val="bg1">
                    <a:lumMod val="65000"/>
                  </a:schemeClr>
                </a:solidFill>
              </a:rPr>
              <a:pPr rtl="0"/>
              <a:t>16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pic>
        <p:nvPicPr>
          <p:cNvPr id="9" name="Bildplatzhalter 8" descr="Berge im Sonnenunterga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Bildplatzhalter 10" descr="Berge im Sonnenunterga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</a:rPr>
              <a:t>Vielen Dank!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https://github.com/timkoehne/Semantic-Highlighting-for-PuC-SS23</a:t>
            </a:r>
          </a:p>
        </p:txBody>
      </p:sp>
      <p:pic>
        <p:nvPicPr>
          <p:cNvPr id="15" name="Bildplatzhalter 14" descr="Berge kurz vor der Abenddämmerung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Bildplatzhalter 12" descr="Berge unter dem Nachthimmel kurz vor der Morgendämmerung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Agenda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Preview</a:t>
            </a:r>
          </a:p>
          <a:p>
            <a:pPr algn="r" rtl="0"/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Syntax und Semantik</a:t>
            </a:r>
          </a:p>
          <a:p>
            <a:pPr algn="r"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VS-Code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Extensions</a:t>
            </a:r>
            <a:endParaRPr lang="de-DE" sz="1800" dirty="0">
              <a:solidFill>
                <a:schemeClr val="bg1">
                  <a:lumMod val="65000"/>
                </a:schemeClr>
              </a:solidFill>
            </a:endParaRPr>
          </a:p>
          <a:p>
            <a:pPr algn="r" rtl="0"/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Umsetzung</a:t>
            </a:r>
          </a:p>
          <a:p>
            <a:pPr algn="r"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Ausblick</a:t>
            </a:r>
            <a:endParaRPr lang="de-DE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Bildplatzhalter 5" descr="Berge im Sonnenuntergang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>
                <a:solidFill>
                  <a:schemeClr val="bg1">
                    <a:lumMod val="65000"/>
                  </a:schemeClr>
                </a:solidFill>
              </a:rPr>
              <a:pPr rtl="0"/>
              <a:t>2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EA8246-9F72-0125-9214-7ACC8084B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</a:rPr>
              <a:t>Preview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C08802F-7735-E0CF-ED74-53D7EE3FB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Vorstellung der Funktionsweise</a:t>
            </a:r>
          </a:p>
        </p:txBody>
      </p:sp>
    </p:spTree>
    <p:extLst>
      <p:ext uri="{BB962C8B-B14F-4D97-AF65-F5344CB8AC3E}">
        <p14:creationId xmlns:p14="http://schemas.microsoft.com/office/powerpoint/2010/main" val="7706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Display, Computer, Multimedia-Software enthält.&#10;&#10;Automatisch generierte Beschreibung">
            <a:extLst>
              <a:ext uri="{FF2B5EF4-FFF2-40B4-BE49-F238E27FC236}">
                <a16:creationId xmlns:a16="http://schemas.microsoft.com/office/drawing/2014/main" id="{6E298840-C0BD-3E23-03F2-CC034D01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5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  <a:latin typeface="+mn-lt"/>
              </a:rPr>
              <a:t>Syntax und Semantik</a:t>
            </a:r>
            <a:endParaRPr lang="de-DE" dirty="0">
              <a:gradFill>
                <a:gsLst>
                  <a:gs pos="100000">
                    <a:schemeClr val="accent4"/>
                  </a:gs>
                  <a:gs pos="0">
                    <a:schemeClr val="accent2"/>
                  </a:gs>
                </a:gsLst>
                <a:lin ang="8100000" scaled="1"/>
              </a:gra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Begriffserklärung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94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>
                <a:solidFill>
                  <a:schemeClr val="bg1">
                    <a:lumMod val="65000"/>
                  </a:schemeClr>
                </a:solidFill>
              </a:rPr>
              <a:t>Syntax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Strukturelle Regeln und Konventionen</a:t>
            </a:r>
          </a:p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Beschreibt erlaubte Ausdrücke und Konstrukte</a:t>
            </a:r>
          </a:p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Basierend auf mathematischer Notation (Lambda-Kalkül)</a:t>
            </a:r>
          </a:p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Funktionen, Argumente, Musterabgleich, Rekursion</a:t>
            </a:r>
          </a:p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Ausdrucksorientierte Auswertung</a:t>
            </a:r>
          </a:p>
          <a:p>
            <a:pPr marL="342900" indent="-342900" rtl="0">
              <a:buFontTx/>
              <a:buChar char="-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Klar, präzise und lesbar (wichtig für Fehlerminimierung und Wartbarkeit)</a:t>
            </a:r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Puc-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highlighting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>
                <a:solidFill>
                  <a:schemeClr val="bg1">
                    <a:lumMod val="65000"/>
                  </a:schemeClr>
                </a:solidFill>
              </a:rPr>
              <a:pPr rtl="0"/>
              <a:t>6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>
                <a:solidFill>
                  <a:schemeClr val="bg1">
                    <a:lumMod val="65000"/>
                  </a:schemeClr>
                </a:solidFill>
              </a:rPr>
              <a:t>Semantik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Bedeutung und Interpretation von Programmen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Beschreibt, wie Programme funktionieren und was sie tun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Definiert das Verhalten von Ausdrücken 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und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Konstrukten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Bezieht sich auf die Ausführung 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und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Auswertung von Code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Regelt den Effekt von Funktionen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 und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Operationen auf Daten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Umfasst Typsysteme 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und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Regeln für Fehlerbehandlung</a:t>
            </a:r>
          </a:p>
          <a:p>
            <a:pPr marL="342900" indent="-342900" rtl="0">
              <a:buFontTx/>
              <a:buChar char="-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Konsistente und vorhersagbare Programmausführung</a:t>
            </a:r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Puc-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highlighting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>
                <a:solidFill>
                  <a:schemeClr val="bg1">
                    <a:lumMod val="65000"/>
                  </a:schemeClr>
                </a:solidFill>
              </a:rPr>
              <a:pPr rtl="0"/>
              <a:t>7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0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8100000" scaled="1"/>
                </a:gradFill>
                <a:latin typeface="+mn-lt"/>
              </a:rPr>
              <a:t>VS-Code Extensions</a:t>
            </a:r>
            <a:endParaRPr lang="de-DE" dirty="0">
              <a:gradFill>
                <a:gsLst>
                  <a:gs pos="100000">
                    <a:schemeClr val="accent4"/>
                  </a:gs>
                  <a:gs pos="0">
                    <a:schemeClr val="accent2"/>
                  </a:gs>
                </a:gsLst>
                <a:lin ang="8100000" scaled="1"/>
              </a:gra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Einführung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B160A-6EF8-FC2F-676D-FD6C3778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>
                <a:solidFill>
                  <a:schemeClr val="bg1">
                    <a:lumMod val="65000"/>
                  </a:schemeClr>
                </a:solidFill>
              </a:rPr>
              <a:t>Abhängigkeiten</a:t>
            </a:r>
            <a:endParaRPr lang="de-DE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97901-5416-880D-3F93-7C1D494E7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Microsoft Visual Studio Code (Code Editor)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npm (Paketmanager für JS-Bibliotheken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TypeScript Compiler (kompiliert zu JavaScript)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Node.js (Laufzeitumgebung für JS)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Optional: VS Code Extension Development Kit (Tool zum Erstellen und Verwalten von Extensions, welches das Packen und Veröffentlichen vereinfacht)</a:t>
            </a:r>
          </a:p>
        </p:txBody>
      </p:sp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A32DE4F0-2139-1D67-465A-5409F10D85AB}"/>
              </a:ext>
            </a:extLst>
          </p:cNvPr>
          <p:cNvSpPr txBox="1">
            <a:spLocks/>
          </p:cNvSpPr>
          <p:nvPr/>
        </p:nvSpPr>
        <p:spPr>
          <a:xfrm>
            <a:off x="838200" y="6405246"/>
            <a:ext cx="2743200" cy="365125"/>
          </a:xfrm>
          <a:prstGeom prst="rect">
            <a:avLst/>
          </a:prstGeom>
        </p:spPr>
        <p:txBody>
          <a:bodyPr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bg1">
                    <a:lumMod val="65000"/>
                  </a:schemeClr>
                </a:solidFill>
              </a:rPr>
              <a:t>21.07.2023</a:t>
            </a:r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4344C7C6-EDB9-CE3C-D70C-33FDF3A784F0}"/>
              </a:ext>
            </a:extLst>
          </p:cNvPr>
          <p:cNvSpPr txBox="1">
            <a:spLocks/>
          </p:cNvSpPr>
          <p:nvPr/>
        </p:nvSpPr>
        <p:spPr>
          <a:xfrm>
            <a:off x="4038600" y="6405246"/>
            <a:ext cx="4114800" cy="365125"/>
          </a:xfrm>
          <a:prstGeom prst="rect">
            <a:avLst/>
          </a:prstGeom>
        </p:spPr>
        <p:txBody>
          <a:bodyPr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de-DE" sz="1200" b="1" cap="all" spc="100" dirty="0">
                <a:solidFill>
                  <a:schemeClr val="bg1">
                    <a:lumMod val="65000"/>
                  </a:schemeClr>
                </a:solidFill>
              </a:rPr>
              <a:t>Puc highlighting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957ED5AF-9B05-5D2A-43CC-48033CDE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246"/>
            <a:ext cx="2743200" cy="365125"/>
          </a:xfrm>
        </p:spPr>
        <p:txBody>
          <a:bodyPr anchor="t"/>
          <a:lstStyle/>
          <a:p>
            <a:fld id="{D8DA9DAA-006C-4F4B-980E-E3DF019B24E2}" type="slidenum">
              <a:rPr lang="de-DE">
                <a:solidFill>
                  <a:schemeClr val="bg1">
                    <a:lumMod val="65000"/>
                  </a:schemeClr>
                </a:solidFill>
              </a:rPr>
              <a:pPr/>
              <a:t>9</a:t>
            </a:fld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3044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{1562D100-471D-42DB-9243-4338AED46F5C}tf89338750_win32</Template>
  <TotalTime>0</TotalTime>
  <Words>404</Words>
  <Application>Microsoft Office PowerPoint</Application>
  <PresentationFormat>Breitbild</PresentationFormat>
  <Paragraphs>91</Paragraphs>
  <Slides>16</Slides>
  <Notes>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Univers</vt:lpstr>
      <vt:lpstr>GradientUnivers</vt:lpstr>
      <vt:lpstr>PuC Highlighting (vs-code extension)</vt:lpstr>
      <vt:lpstr>Agenda</vt:lpstr>
      <vt:lpstr>Preview</vt:lpstr>
      <vt:lpstr>PowerPoint-Präsentation</vt:lpstr>
      <vt:lpstr>Syntax und Semantik</vt:lpstr>
      <vt:lpstr>Syntax</vt:lpstr>
      <vt:lpstr>Semantik</vt:lpstr>
      <vt:lpstr>VS-Code Extensions</vt:lpstr>
      <vt:lpstr>Abhängigkeiten</vt:lpstr>
      <vt:lpstr>Extensions entwickeln</vt:lpstr>
      <vt:lpstr>Umsetzung</vt:lpstr>
      <vt:lpstr>Architektur</vt:lpstr>
      <vt:lpstr>PowerPoint-Präsentation</vt:lpstr>
      <vt:lpstr>Ausblick</vt:lpstr>
      <vt:lpstr>Wie könnte es weitergehen?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PuC Highlighting (vs-code extension)</dc:title>
  <dc:creator>Fabian Cedric Jülich (fjuelich)</dc:creator>
  <cp:lastModifiedBy>Fabian Cedric Jülich (fjuelich)</cp:lastModifiedBy>
  <cp:revision>10</cp:revision>
  <dcterms:created xsi:type="dcterms:W3CDTF">2023-07-16T10:36:10Z</dcterms:created>
  <dcterms:modified xsi:type="dcterms:W3CDTF">2023-07-19T19:28:10Z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